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306" r:id="rId7"/>
    <p:sldId id="264" r:id="rId8"/>
    <p:sldId id="308" r:id="rId9"/>
    <p:sldId id="307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0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7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0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1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0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6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2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3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6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3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D2A0D-3104-4282-97FB-243D9A16432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AB046-4298-4CB8-80D2-2A66061D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0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장 지능과 </a:t>
            </a:r>
            <a:r>
              <a:rPr lang="ko-KR" altLang="en-US" smtClean="0"/>
              <a:t>지식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용 환승</a:t>
            </a:r>
            <a:endParaRPr lang="en-US" altLang="ko-KR" dirty="0" smtClean="0"/>
          </a:p>
          <a:p>
            <a:r>
              <a:rPr lang="ko-KR" altLang="en-US" dirty="0" smtClean="0"/>
              <a:t>이화여자대학교 컴퓨터공학과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59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기억할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인간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오늘날 우리가 기억해야 할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주민등록번호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출입문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은행계좌번호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 가입 사이트의 암호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과거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주요 전화번호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기념일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연간일정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폰 메모장에 모든 것을 기록해 놓는다면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폰에 설정한 암호만 기억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바이오 </a:t>
            </a:r>
            <a:r>
              <a:rPr lang="ko-KR" altLang="en-US" dirty="0" err="1" smtClean="0">
                <a:sym typeface="Wingdings" panose="05000000000000000000" pitchFamily="2" charset="2"/>
              </a:rPr>
              <a:t>인증시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치매의 가속화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 smtClean="0"/>
          </a:p>
          <a:p>
            <a:r>
              <a:rPr lang="ko-KR" altLang="en-US" dirty="0" smtClean="0"/>
              <a:t>요즘 군대에서 군가를 부르지 않는다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군가를 암기해야 하는 것이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인권침해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학교에서 교가는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구구단은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인도에서는 </a:t>
            </a:r>
            <a:r>
              <a:rPr lang="en-US" altLang="ko-KR" dirty="0" smtClean="0"/>
              <a:t>19 </a:t>
            </a:r>
            <a:r>
              <a:rPr lang="ko-KR" altLang="en-US" dirty="0" smtClean="0"/>
              <a:t>구구단을 외움</a:t>
            </a:r>
            <a:r>
              <a:rPr lang="en-US" altLang="ko-KR" dirty="0" smtClean="0"/>
              <a:t>, 19x19, 17x16</a:t>
            </a:r>
            <a:r>
              <a:rPr lang="ko-KR" altLang="en-US" dirty="0" smtClean="0"/>
              <a:t>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4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생각의 종말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6291"/>
            <a:ext cx="4848487" cy="4680672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나는 생각한다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고로 존재한다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로댕의</a:t>
            </a:r>
            <a:r>
              <a:rPr lang="ko-KR" altLang="en-US" dirty="0" smtClean="0"/>
              <a:t> 생각하는 인간과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신라 반가사유상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금동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국보</a:t>
            </a:r>
            <a:r>
              <a:rPr lang="en-US" altLang="ko-KR" dirty="0" smtClean="0"/>
              <a:t>78</a:t>
            </a:r>
          </a:p>
          <a:p>
            <a:pPr lvl="1"/>
            <a:r>
              <a:rPr lang="ko-KR" altLang="en-US" dirty="0" smtClean="0"/>
              <a:t>일본 국보</a:t>
            </a:r>
            <a:r>
              <a:rPr lang="en-US" altLang="ko-KR" dirty="0" smtClean="0"/>
              <a:t>1</a:t>
            </a:r>
            <a:r>
              <a:rPr lang="ko-KR" altLang="en-US" dirty="0" smtClean="0"/>
              <a:t>호 반가사유상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목조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모든 생각은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대신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살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먹을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볼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여행지</a:t>
            </a:r>
            <a:endParaRPr lang="en-US" altLang="ko-KR" dirty="0"/>
          </a:p>
          <a:p>
            <a:pPr lvl="1"/>
            <a:r>
              <a:rPr lang="ko-KR" altLang="en-US" dirty="0" smtClean="0"/>
              <a:t>내비게이션이 </a:t>
            </a:r>
            <a:r>
              <a:rPr lang="ko-KR" altLang="en-US" dirty="0" err="1" smtClean="0"/>
              <a:t>길찾기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전철노선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버스노선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가는길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믿고 순종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자기 고집의 승자는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/>
              <a:t>나는 생각하지 않는다</a:t>
            </a:r>
            <a:r>
              <a:rPr lang="en-US" altLang="ko-KR" dirty="0"/>
              <a:t>. </a:t>
            </a:r>
            <a:r>
              <a:rPr lang="ko-KR" altLang="en-US" dirty="0"/>
              <a:t>고로 존재한다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687" y="3135306"/>
            <a:ext cx="4138068" cy="30416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72" y="0"/>
            <a:ext cx="2312975" cy="3083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274" y="0"/>
            <a:ext cx="2265812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知識</a:t>
            </a:r>
            <a:r>
              <a:rPr lang="en-US" altLang="ko-KR" dirty="0" smtClean="0"/>
              <a:t>) Knowledge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 latinLnBrk="0"/>
            <a:r>
              <a:rPr lang="ko-KR" altLang="en-US" i="1" dirty="0"/>
              <a:t>“지식에 최대 적은 무지함이 아닙니다</a:t>
            </a:r>
            <a:r>
              <a:rPr lang="en-US" altLang="ko-KR" i="1" dirty="0"/>
              <a:t>. </a:t>
            </a:r>
            <a:r>
              <a:rPr lang="ko-KR" altLang="en-US" i="1" dirty="0"/>
              <a:t>허황된 지식이죠</a:t>
            </a:r>
            <a:r>
              <a:rPr lang="en-US" altLang="ko-KR" i="1" dirty="0" smtClean="0"/>
              <a:t>.”</a:t>
            </a:r>
          </a:p>
          <a:p>
            <a:pPr lvl="1" fontAlgn="base" latinLnBrk="0"/>
            <a:r>
              <a:rPr lang="ko-KR" altLang="en-US" i="1" dirty="0" smtClean="0"/>
              <a:t>스티븐 </a:t>
            </a:r>
            <a:r>
              <a:rPr lang="ko-KR" altLang="en-US" i="1" dirty="0" err="1"/>
              <a:t>호킹</a:t>
            </a:r>
            <a:endParaRPr lang="ko-KR" altLang="en-US" dirty="0"/>
          </a:p>
          <a:p>
            <a:pPr fontAlgn="base" latinLnBrk="0"/>
            <a:r>
              <a:rPr lang="ko-KR" altLang="en-US" i="1" dirty="0"/>
              <a:t>“지식은 인류를 자유롭게 한다” </a:t>
            </a:r>
            <a:endParaRPr lang="en-US" altLang="ko-KR" i="1" dirty="0" smtClean="0"/>
          </a:p>
          <a:p>
            <a:pPr lvl="1" fontAlgn="base" latinLnBrk="0"/>
            <a:r>
              <a:rPr lang="ko-KR" altLang="en-US" i="1" dirty="0" smtClean="0"/>
              <a:t>훔볼트</a:t>
            </a:r>
            <a:endParaRPr lang="ko-KR" altLang="en-US" dirty="0"/>
          </a:p>
          <a:p>
            <a:r>
              <a:rPr lang="ko-KR" altLang="en-US" dirty="0" smtClean="0"/>
              <a:t>컴퓨터의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</a:t>
            </a:r>
            <a:r>
              <a:rPr lang="en-US" altLang="ko-KR" dirty="0" smtClean="0"/>
              <a:t>Computer, </a:t>
            </a:r>
            <a:r>
              <a:rPr lang="ko-KR" altLang="en-US" dirty="0" smtClean="0"/>
              <a:t>계산기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전자식 데이터 처리 시스템</a:t>
            </a:r>
            <a:r>
              <a:rPr lang="en-US" altLang="ko-KR" dirty="0" smtClean="0"/>
              <a:t>, EDPS: Electronic Data Processing System</a:t>
            </a:r>
          </a:p>
          <a:p>
            <a:pPr lvl="1"/>
            <a:r>
              <a:rPr lang="ko-KR" altLang="en-US" dirty="0" smtClean="0"/>
              <a:t>정보처리시스템</a:t>
            </a:r>
            <a:r>
              <a:rPr lang="en-US" altLang="ko-KR" dirty="0" smtClean="0"/>
              <a:t>, Information Processing System, </a:t>
            </a:r>
            <a:r>
              <a:rPr lang="ko-KR" altLang="en-US" dirty="0" smtClean="0"/>
              <a:t>정보시스템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지식시스템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인공지능시스템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상공자원부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ko-KR" altLang="en-US" dirty="0" smtClean="0"/>
              <a:t>통상산업부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ko-KR" altLang="en-US" dirty="0" smtClean="0"/>
              <a:t>산업자원부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ko-KR" altLang="en-US" dirty="0" smtClean="0"/>
              <a:t>지식경제부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산업통상자원부</a:t>
            </a:r>
            <a:r>
              <a:rPr lang="en-US" altLang="ko-KR" dirty="0" smtClean="0">
                <a:sym typeface="Wingdings" panose="05000000000000000000" pitchFamily="2" charset="2"/>
              </a:rPr>
              <a:t> ??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이름만 바꾸면 혁신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71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</a:t>
            </a:r>
            <a:r>
              <a:rPr lang="en-US" altLang="ko-KR" dirty="0" smtClean="0"/>
              <a:t>(Knowledge)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1459345" y="1616364"/>
          <a:ext cx="8294255" cy="4941454"/>
        </p:xfrm>
        <a:graphic>
          <a:graphicData uri="http://schemas.openxmlformats.org/drawingml/2006/table">
            <a:tbl>
              <a:tblPr/>
              <a:tblGrid>
                <a:gridCol w="1794534">
                  <a:extLst>
                    <a:ext uri="{9D8B030D-6E8A-4147-A177-3AD203B41FA5}">
                      <a16:colId xmlns:a16="http://schemas.microsoft.com/office/drawing/2014/main" val="2189884521"/>
                    </a:ext>
                  </a:extLst>
                </a:gridCol>
                <a:gridCol w="3809602">
                  <a:extLst>
                    <a:ext uri="{9D8B030D-6E8A-4147-A177-3AD203B41FA5}">
                      <a16:colId xmlns:a16="http://schemas.microsoft.com/office/drawing/2014/main" val="98422729"/>
                    </a:ext>
                  </a:extLst>
                </a:gridCol>
                <a:gridCol w="2690119">
                  <a:extLst>
                    <a:ext uri="{9D8B030D-6E8A-4147-A177-3AD203B41FA5}">
                      <a16:colId xmlns:a16="http://schemas.microsoft.com/office/drawing/2014/main" val="2156250215"/>
                    </a:ext>
                  </a:extLst>
                </a:gridCol>
              </a:tblGrid>
              <a:tr h="38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용어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625300"/>
                  </a:ext>
                </a:extLst>
              </a:tr>
              <a:tr h="1176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개별적인 사실들을 말한다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Fact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라고도 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데이터는 정보처리 시스템의 입력 자료에 해당한다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홍길동의 급여가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만원이다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735093"/>
                  </a:ext>
                </a:extLst>
              </a:tr>
              <a:tr h="1388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information)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직원들의 평균 급여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물가지수 등 데이터들을 처리해서 얻어지는 것으로 의사결정에 활용이 가능하다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여러 동일한 경력의 평균 급여와 홍길동의 급여를 비교해서 인상여부를 요구하거나 결정할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14780"/>
                  </a:ext>
                </a:extLst>
              </a:tr>
              <a:tr h="8651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지식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knowledge)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직원들의 급여를 결정하는 데 가장 중요한 속성 들의 의사 결정 트리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신입 직원의 연봉을 결정하는 데 기준으로 활용한다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25051"/>
                  </a:ext>
                </a:extLst>
              </a:tr>
              <a:tr h="11271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widsom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희소한 고차원적인 지식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아직 지혜를 자동으로 검색하는 시스템은 없다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또 지혜를 가진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도 없다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사필귀정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事必歸正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인사 관리가 기업 경영에서 가장 중요하다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909270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57198256" descr="EMB000052e004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527" y="52387"/>
            <a:ext cx="2381250" cy="19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33763" y="2201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6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</a:t>
            </a:r>
            <a:r>
              <a:rPr lang="en-US" altLang="ko-KR" dirty="0" smtClean="0"/>
              <a:t>(Knowledge)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지식의 창고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도서관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알렉산드리아 도서관</a:t>
            </a:r>
            <a:r>
              <a:rPr lang="en-US" altLang="ko-KR" dirty="0" smtClean="0"/>
              <a:t>: BC220</a:t>
            </a:r>
            <a:r>
              <a:rPr lang="ko-KR" altLang="en-US" dirty="0" smtClean="0"/>
              <a:t>년 전에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만권의 장서 보유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세기 로마 황제의 명령으로 불탐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반기독교 이유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청나라의  사고전서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중국 역사의 모든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브리태니카</a:t>
            </a:r>
            <a:r>
              <a:rPr lang="ko-KR" altLang="en-US" dirty="0" smtClean="0"/>
              <a:t> 백과사전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 의회 도서관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국회도서관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국립중앙도서관</a:t>
            </a:r>
            <a:endParaRPr lang="en-US" altLang="ko-KR" dirty="0" smtClean="0"/>
          </a:p>
          <a:p>
            <a:r>
              <a:rPr lang="ko-KR" altLang="en-US" dirty="0" smtClean="0"/>
              <a:t>지식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상식</a:t>
            </a:r>
            <a:r>
              <a:rPr lang="en-US" altLang="ko-KR" dirty="0" smtClean="0"/>
              <a:t>(Common Sense)</a:t>
            </a:r>
          </a:p>
          <a:p>
            <a:r>
              <a:rPr lang="ko-KR" altLang="en-US" dirty="0" smtClean="0"/>
              <a:t>노하우</a:t>
            </a:r>
            <a:r>
              <a:rPr lang="en-US" altLang="ko-KR" dirty="0" smtClean="0"/>
              <a:t>(knowhow), </a:t>
            </a:r>
            <a:r>
              <a:rPr lang="ko-KR" altLang="en-US" dirty="0" err="1" smtClean="0"/>
              <a:t>노웨어</a:t>
            </a:r>
            <a:r>
              <a:rPr lang="en-US" altLang="ko-KR" dirty="0" smtClean="0"/>
              <a:t>(know where), </a:t>
            </a:r>
            <a:r>
              <a:rPr lang="ko-KR" altLang="en-US" dirty="0" err="1" smtClean="0"/>
              <a:t>노와이</a:t>
            </a:r>
            <a:r>
              <a:rPr lang="en-US" altLang="ko-KR" dirty="0" smtClean="0"/>
              <a:t>(know why)</a:t>
            </a:r>
          </a:p>
          <a:p>
            <a:pPr lvl="1"/>
            <a:r>
              <a:rPr lang="ko-KR" altLang="en-US" dirty="0" smtClean="0"/>
              <a:t>검색불가능한 지식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코카콜라제조법 </a:t>
            </a:r>
            <a:r>
              <a:rPr lang="ko-KR" altLang="en-US" dirty="0" err="1" smtClean="0"/>
              <a:t>펩시콜라와의</a:t>
            </a:r>
            <a:r>
              <a:rPr lang="ko-KR" altLang="en-US" dirty="0" smtClean="0"/>
              <a:t> 대결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초코파이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오리온</a:t>
            </a:r>
            <a:r>
              <a:rPr lang="en-US" altLang="ko-KR" dirty="0" smtClean="0"/>
              <a:t>) vs </a:t>
            </a:r>
            <a:r>
              <a:rPr lang="ko-KR" altLang="en-US" dirty="0" smtClean="0"/>
              <a:t>롯데 </a:t>
            </a:r>
            <a:r>
              <a:rPr lang="ko-KR" altLang="en-US" dirty="0" err="1" smtClean="0"/>
              <a:t>초코파이</a:t>
            </a:r>
            <a:endParaRPr lang="en-US" altLang="ko-KR" dirty="0" smtClean="0"/>
          </a:p>
          <a:p>
            <a:r>
              <a:rPr lang="ko-KR" altLang="en-US" dirty="0" smtClean="0"/>
              <a:t>베스트 </a:t>
            </a:r>
            <a:r>
              <a:rPr lang="ko-KR" altLang="en-US" dirty="0" err="1" smtClean="0"/>
              <a:t>프랙티스</a:t>
            </a:r>
            <a:r>
              <a:rPr lang="en-US" altLang="ko-KR" dirty="0" smtClean="0"/>
              <a:t>(Best Practice)</a:t>
            </a:r>
          </a:p>
          <a:p>
            <a:pPr lvl="1"/>
            <a:r>
              <a:rPr lang="ko-KR" altLang="en-US" dirty="0" err="1" smtClean="0"/>
              <a:t>일머리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일을 어떻게 하는게 효율적</a:t>
            </a:r>
            <a:r>
              <a:rPr lang="en-US" altLang="ko-KR" dirty="0" smtClean="0"/>
              <a:t>? </a:t>
            </a:r>
            <a:r>
              <a:rPr lang="ko-KR" altLang="en-US" dirty="0" smtClean="0"/>
              <a:t>실무 지능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선배들로 부터 배우는 게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노기자의</a:t>
            </a:r>
            <a:r>
              <a:rPr lang="ko-KR" altLang="en-US" dirty="0" smtClean="0">
                <a:sym typeface="Wingdings" panose="05000000000000000000" pitchFamily="2" charset="2"/>
              </a:rPr>
              <a:t> 말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젊은 기자들이 배우려고 하지 않는다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45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지식의 유효기간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왜 토익과 컴퓨터활용능력은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년 이내에 취득한 성적 제출 요구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학위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석사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고시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기타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전문자격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공인중개사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공인회계사 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인간은 육식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잡식 동물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정보식</a:t>
            </a:r>
            <a:r>
              <a:rPr lang="ko-KR" altLang="en-US" dirty="0" smtClean="0">
                <a:sym typeface="Wingdings" panose="05000000000000000000" pitchFamily="2" charset="2"/>
              </a:rPr>
              <a:t> 동물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infovore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빵만으로 살수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일일부독서</a:t>
            </a:r>
            <a:r>
              <a:rPr lang="ko-KR" altLang="en-US" dirty="0" smtClean="0"/>
              <a:t> </a:t>
            </a:r>
            <a:r>
              <a:rPr lang="ko-KR" altLang="en-US" dirty="0" err="1"/>
              <a:t>구중생형극</a:t>
            </a:r>
            <a:r>
              <a:rPr lang="en-US" altLang="ko-KR" dirty="0"/>
              <a:t>(</a:t>
            </a:r>
            <a:r>
              <a:rPr lang="ko-KR" altLang="en-US" dirty="0"/>
              <a:t>一日不讀書口中生荊棘</a:t>
            </a:r>
            <a:r>
              <a:rPr lang="en-US" altLang="ko-KR" dirty="0" smtClean="0"/>
              <a:t>)-</a:t>
            </a:r>
            <a:r>
              <a:rPr lang="ko-KR" altLang="en-US" dirty="0" smtClean="0"/>
              <a:t>안중근</a:t>
            </a:r>
            <a:endParaRPr lang="en-US" altLang="ko-KR" dirty="0" smtClean="0"/>
          </a:p>
          <a:p>
            <a:r>
              <a:rPr lang="ko-KR" altLang="en-US" dirty="0" smtClean="0"/>
              <a:t>인터넷은 인간의 기본권으로 보장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인터넷 </a:t>
            </a:r>
            <a:r>
              <a:rPr lang="ko-KR" altLang="en-US" dirty="0" err="1" smtClean="0">
                <a:sym typeface="Wingdings" panose="05000000000000000000" pitchFamily="2" charset="2"/>
              </a:rPr>
              <a:t>차단국가들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UN </a:t>
            </a:r>
            <a:r>
              <a:rPr lang="ko-KR" altLang="en-US" dirty="0" smtClean="0">
                <a:sym typeface="Wingdings" panose="05000000000000000000" pitchFamily="2" charset="2"/>
              </a:rPr>
              <a:t>제재 필요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52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지식의 표현</a:t>
            </a:r>
            <a:r>
              <a:rPr lang="en-US" altLang="ko-KR" dirty="0" smtClean="0"/>
              <a:t>(Representation)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지식의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표현수단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쐐기문자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결승문자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상형문자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루쉰</a:t>
            </a:r>
            <a:r>
              <a:rPr lang="ko-KR" altLang="en-US" dirty="0" smtClean="0"/>
              <a:t> “</a:t>
            </a:r>
            <a:r>
              <a:rPr lang="ko-KR" altLang="en-US" dirty="0"/>
              <a:t>한자를 없애지 않으면 중국이 멸망할 것이다</a:t>
            </a:r>
            <a:r>
              <a:rPr lang="ko-KR" altLang="en-US" dirty="0" smtClean="0"/>
              <a:t>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일본의 고민</a:t>
            </a:r>
            <a:endParaRPr lang="en-US" altLang="ko-KR" dirty="0" smtClean="0"/>
          </a:p>
          <a:p>
            <a:r>
              <a:rPr lang="ko-KR" altLang="en-US" dirty="0" smtClean="0"/>
              <a:t>의사결정트리</a:t>
            </a:r>
            <a:r>
              <a:rPr lang="en-US" altLang="ko-KR" dirty="0" smtClean="0"/>
              <a:t>(Decision tree)</a:t>
            </a:r>
          </a:p>
          <a:p>
            <a:r>
              <a:rPr lang="ko-KR" altLang="en-US" dirty="0" smtClean="0"/>
              <a:t>규칙</a:t>
            </a:r>
            <a:endParaRPr lang="en-US" altLang="ko-KR" dirty="0" smtClean="0"/>
          </a:p>
          <a:p>
            <a:r>
              <a:rPr lang="ko-KR" altLang="en-US" dirty="0" err="1" smtClean="0"/>
              <a:t>온톨로지</a:t>
            </a:r>
            <a:endParaRPr lang="en-US" altLang="ko-KR" dirty="0" smtClean="0"/>
          </a:p>
          <a:p>
            <a:r>
              <a:rPr lang="ko-KR" altLang="en-US" dirty="0" smtClean="0"/>
              <a:t>문서</a:t>
            </a:r>
            <a:r>
              <a:rPr lang="en-US" altLang="ko-KR" dirty="0" smtClean="0"/>
              <a:t>(Document): </a:t>
            </a:r>
            <a:r>
              <a:rPr lang="ko-KR" altLang="en-US" dirty="0" smtClean="0"/>
              <a:t>지식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경영</a:t>
            </a:r>
            <a:r>
              <a:rPr lang="en-US" altLang="ko-KR" dirty="0" smtClean="0"/>
              <a:t>(Knowledge Management)</a:t>
            </a:r>
          </a:p>
          <a:p>
            <a:pPr lvl="1"/>
            <a:r>
              <a:rPr lang="ko-KR" altLang="en-US" dirty="0" smtClean="0"/>
              <a:t>사원들의 지식을 모아서 공유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베스트 </a:t>
            </a:r>
            <a:r>
              <a:rPr lang="ko-KR" altLang="en-US" dirty="0" err="1" smtClean="0">
                <a:sym typeface="Wingdings" panose="05000000000000000000" pitchFamily="2" charset="2"/>
              </a:rPr>
              <a:t>프랙티스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전 사원의 경쟁력 향상 </a:t>
            </a:r>
            <a:r>
              <a:rPr lang="en-US" altLang="ko-KR" dirty="0" smtClean="0">
                <a:sym typeface="Wingdings" panose="05000000000000000000" pitchFamily="2" charset="2"/>
              </a:rPr>
              <a:t>vs </a:t>
            </a:r>
            <a:r>
              <a:rPr lang="ko-KR" altLang="en-US" dirty="0" smtClean="0">
                <a:sym typeface="Wingdings" panose="05000000000000000000" pitchFamily="2" charset="2"/>
              </a:rPr>
              <a:t>사원들 평가 하위 </a:t>
            </a:r>
            <a:r>
              <a:rPr lang="en-US" altLang="ko-KR" dirty="0" smtClean="0">
                <a:sym typeface="Wingdings" panose="05000000000000000000" pitchFamily="2" charset="2"/>
              </a:rPr>
              <a:t>10% </a:t>
            </a:r>
            <a:r>
              <a:rPr lang="ko-KR" altLang="en-US" dirty="0" smtClean="0">
                <a:sym typeface="Wingdings" panose="05000000000000000000" pitchFamily="2" charset="2"/>
              </a:rPr>
              <a:t>해고</a:t>
            </a:r>
            <a:r>
              <a:rPr lang="en-US" altLang="ko-KR" dirty="0" smtClean="0">
                <a:sym typeface="Wingdings" panose="05000000000000000000" pitchFamily="2" charset="2"/>
              </a:rPr>
              <a:t>? (</a:t>
            </a:r>
            <a:r>
              <a:rPr lang="ko-KR" altLang="en-US" dirty="0" smtClean="0">
                <a:sym typeface="Wingdings" panose="05000000000000000000" pitchFamily="2" charset="2"/>
              </a:rPr>
              <a:t>잭 </a:t>
            </a:r>
            <a:r>
              <a:rPr lang="ko-KR" altLang="en-US" dirty="0" err="1" smtClean="0">
                <a:sym typeface="Wingdings" panose="05000000000000000000" pitchFamily="2" charset="2"/>
              </a:rPr>
              <a:t>웰치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481" y="2152291"/>
            <a:ext cx="3357418" cy="1442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81" y="111876"/>
            <a:ext cx="3357418" cy="19514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245" y="3683424"/>
            <a:ext cx="1488654" cy="20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의사결정 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518891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계층적 구조</a:t>
            </a:r>
            <a:endParaRPr lang="en-US" altLang="ko-KR" dirty="0" smtClean="0"/>
          </a:p>
          <a:p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ko-KR" altLang="en-US" dirty="0" smtClean="0"/>
              <a:t>구조적 데이터에 적합</a:t>
            </a:r>
            <a:endParaRPr lang="en-US" altLang="ko-KR" dirty="0" smtClean="0"/>
          </a:p>
          <a:p>
            <a:r>
              <a:rPr lang="ko-KR" altLang="en-US" dirty="0" smtClean="0"/>
              <a:t>어느 속성이 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를 결정하는가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(Classification)</a:t>
            </a:r>
          </a:p>
          <a:p>
            <a:pPr lvl="1"/>
            <a:r>
              <a:rPr lang="ko-KR" altLang="en-US" dirty="0" smtClean="0"/>
              <a:t>레이블을 알아야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버섯데이터의 </a:t>
            </a:r>
            <a:r>
              <a:rPr lang="ko-KR" altLang="en-US" dirty="0" err="1" smtClean="0"/>
              <a:t>식용여부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암진단</a:t>
            </a:r>
            <a:r>
              <a:rPr lang="ko-KR" altLang="en-US" dirty="0" smtClean="0"/>
              <a:t> 등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551175" y="195766"/>
            <a:ext cx="21147400" cy="101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8199864" descr="EMB0000597c03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95" y="997527"/>
            <a:ext cx="5627605" cy="42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</a:t>
            </a:r>
            <a:r>
              <a:rPr lang="en-US" altLang="ko-KR" dirty="0"/>
              <a:t> (Rule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IF-THEN </a:t>
            </a:r>
            <a:r>
              <a:rPr lang="ko-KR" altLang="en-US" dirty="0"/>
              <a:t>형식</a:t>
            </a:r>
            <a:endParaRPr lang="en-US" altLang="ko-KR" dirty="0"/>
          </a:p>
          <a:p>
            <a:r>
              <a:rPr lang="ko-KR" altLang="en-US" dirty="0"/>
              <a:t>살인을</a:t>
            </a:r>
            <a:r>
              <a:rPr lang="en-US" altLang="ko-KR" dirty="0"/>
              <a:t> </a:t>
            </a:r>
            <a:r>
              <a:rPr lang="ko-KR" altLang="en-US" dirty="0"/>
              <a:t>하면 사형에 처한다</a:t>
            </a:r>
            <a:r>
              <a:rPr lang="en-US" altLang="ko-KR" dirty="0"/>
              <a:t>.  </a:t>
            </a:r>
            <a:endParaRPr lang="ko-KR" altLang="en-US" dirty="0"/>
          </a:p>
          <a:p>
            <a:r>
              <a:rPr lang="en-US" altLang="ko-KR" dirty="0"/>
              <a:t>IF A=B AND B=C THEN </a:t>
            </a:r>
            <a:r>
              <a:rPr lang="en-US" altLang="ko-KR" dirty="0" smtClean="0"/>
              <a:t>A=C </a:t>
            </a:r>
            <a:r>
              <a:rPr lang="en-US" altLang="ko-KR" dirty="0"/>
              <a:t>(</a:t>
            </a:r>
            <a:r>
              <a:rPr lang="ko-KR" altLang="en-US" dirty="0"/>
              <a:t>삼단논법 추론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추론</a:t>
            </a:r>
            <a:r>
              <a:rPr lang="en-US" altLang="ko-KR" dirty="0"/>
              <a:t>: </a:t>
            </a:r>
            <a:r>
              <a:rPr lang="ko-KR" altLang="en-US" dirty="0"/>
              <a:t>기존의 지식으로 새로운 지식을 유도 </a:t>
            </a:r>
            <a:endParaRPr lang="en-US" altLang="ko-KR" dirty="0" smtClean="0"/>
          </a:p>
          <a:p>
            <a:r>
              <a:rPr lang="ko-KR" altLang="en-US" dirty="0" smtClean="0"/>
              <a:t>의사결정트리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규칙으로 변환 가능</a:t>
            </a:r>
            <a:endParaRPr lang="en-US" altLang="ko-KR" dirty="0"/>
          </a:p>
          <a:p>
            <a:pPr fontAlgn="base"/>
            <a:r>
              <a:rPr lang="en-US" altLang="ko-KR" b="1" dirty="0"/>
              <a:t>IF</a:t>
            </a:r>
            <a:r>
              <a:rPr lang="en-US" altLang="ko-KR" dirty="0"/>
              <a:t> “Has Feathers” = True </a:t>
            </a:r>
            <a:r>
              <a:rPr lang="en-US" altLang="ko-KR" b="1" dirty="0"/>
              <a:t>AND</a:t>
            </a:r>
            <a:r>
              <a:rPr lang="en-US" altLang="ko-KR" dirty="0"/>
              <a:t> “Can Fly” = False </a:t>
            </a:r>
            <a:endParaRPr lang="en-US" altLang="ko-KR" dirty="0" smtClean="0"/>
          </a:p>
          <a:p>
            <a:pPr fontAlgn="base"/>
            <a:r>
              <a:rPr lang="en-US" altLang="ko-KR" dirty="0"/>
              <a:t>	</a:t>
            </a:r>
            <a:r>
              <a:rPr lang="en-US" altLang="ko-KR" b="1" dirty="0"/>
              <a:t>THEN</a:t>
            </a:r>
            <a:r>
              <a:rPr lang="en-US" altLang="ko-KR" dirty="0"/>
              <a:t> Class = </a:t>
            </a:r>
            <a:r>
              <a:rPr lang="en-US" altLang="ko-KR" dirty="0" err="1"/>
              <a:t>Penquin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2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온톨로지</a:t>
            </a:r>
            <a:r>
              <a:rPr lang="en-US" altLang="ko-KR" dirty="0" smtClean="0"/>
              <a:t>(ontology)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641436" cy="4351338"/>
          </a:xfrm>
        </p:spPr>
        <p:txBody>
          <a:bodyPr/>
          <a:lstStyle/>
          <a:p>
            <a:r>
              <a:rPr lang="ko-KR" altLang="en-US" dirty="0" smtClean="0"/>
              <a:t>개념과 관계를 원과 선으로 표시</a:t>
            </a:r>
            <a:endParaRPr lang="en-US" altLang="ko-KR" dirty="0" smtClean="0"/>
          </a:p>
          <a:p>
            <a:r>
              <a:rPr lang="ko-KR" altLang="en-US" dirty="0" smtClean="0"/>
              <a:t>관계는 임의로 가능</a:t>
            </a:r>
            <a:endParaRPr lang="en-US" altLang="ko-KR" dirty="0" smtClean="0"/>
          </a:p>
          <a:p>
            <a:r>
              <a:rPr lang="ko-KR" altLang="en-US" dirty="0" smtClean="0"/>
              <a:t>모든 지식은 </a:t>
            </a:r>
            <a:r>
              <a:rPr lang="ko-KR" altLang="en-US" dirty="0" err="1" smtClean="0"/>
              <a:t>트리플</a:t>
            </a:r>
            <a:r>
              <a:rPr lang="en-US" altLang="ko-KR" dirty="0" smtClean="0"/>
              <a:t>(Triple)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표현가능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개념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 smtClean="0"/>
              <a:t>방대한 </a:t>
            </a:r>
            <a:r>
              <a:rPr lang="ko-KR" altLang="en-US" dirty="0" err="1" smtClean="0"/>
              <a:t>트리플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52800" y="25677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88199936" descr="EMB0000597c0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36" y="1168399"/>
            <a:ext cx="7080123" cy="468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87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지능이란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인간과 유사한 것</a:t>
            </a:r>
            <a:r>
              <a:rPr lang="en-US" altLang="ko-KR" dirty="0" smtClean="0"/>
              <a:t>, </a:t>
            </a:r>
            <a:endParaRPr lang="en-US" altLang="ko-KR" dirty="0"/>
          </a:p>
          <a:p>
            <a:r>
              <a:rPr lang="ko-KR" altLang="en-US" dirty="0" smtClean="0"/>
              <a:t>지능 테스트는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알란 튜링</a:t>
            </a:r>
            <a:r>
              <a:rPr lang="en-US" altLang="ko-KR" dirty="0" smtClean="0"/>
              <a:t>(Alan Turing), 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이미테이션 게임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영국의 지속적인 개발 지원이 감동적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독일군 암호 해독 성공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성공한 사실도 수십 년간 극비에 부침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 대전을 대비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암호해독을 못한 것처럼 아군의 피폭을 방치하기도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튜링테스트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인간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컴퓨터와 인간의 대화로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누구인지 구별하지 못하면 지능 </a:t>
            </a:r>
            <a:r>
              <a:rPr lang="en-US" altLang="ko-KR" dirty="0" smtClean="0"/>
              <a:t>O</a:t>
            </a:r>
          </a:p>
          <a:p>
            <a:pPr lvl="1"/>
            <a:r>
              <a:rPr lang="ko-KR" altLang="en-US" dirty="0" smtClean="0"/>
              <a:t>아직 튜링 테스트를 통과한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없다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특정 전문지식은 있으나 상식이 없음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AGI: Artificial General Intelligence</a:t>
            </a:r>
            <a:r>
              <a:rPr lang="ko-KR" altLang="en-US" dirty="0" smtClean="0">
                <a:sym typeface="Wingdings" panose="05000000000000000000" pitchFamily="2" charset="2"/>
              </a:rPr>
              <a:t>가 목표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68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지식은 정적인 면과 동적인 면을 가짐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것을 다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지향의 객체와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r>
              <a:rPr lang="ko-KR" altLang="en-US" dirty="0" smtClean="0"/>
              <a:t>종합 지식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규칙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프로시저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온톨로지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smtClean="0"/>
              <a:t>Frame: 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속성의 구조화</a:t>
            </a:r>
            <a:endParaRPr lang="en-US" altLang="ko-KR" dirty="0" smtClean="0"/>
          </a:p>
          <a:p>
            <a:r>
              <a:rPr lang="ko-KR" altLang="en-US" dirty="0" smtClean="0"/>
              <a:t>프레임 </a:t>
            </a:r>
            <a:r>
              <a:rPr lang="ko-KR" altLang="en-US" dirty="0" err="1" smtClean="0"/>
              <a:t>상속관계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계층과 </a:t>
            </a:r>
            <a:r>
              <a:rPr lang="ko-KR" altLang="en-US" dirty="0" err="1" smtClean="0"/>
              <a:t>속성상속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객체 지향 모델과 유사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1983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err="1" smtClean="0">
                <a:sym typeface="Wingdings" panose="05000000000000000000" pitchFamily="2" charset="2"/>
              </a:rPr>
              <a:t>Intellicorp</a:t>
            </a:r>
            <a:r>
              <a:rPr lang="ko-KR" altLang="en-US" dirty="0" smtClean="0">
                <a:sym typeface="Wingdings" panose="05000000000000000000" pitchFamily="2" charset="2"/>
              </a:rPr>
              <a:t>사의 </a:t>
            </a:r>
            <a:r>
              <a:rPr lang="en-US" altLang="ko-KR" dirty="0" smtClean="0">
                <a:sym typeface="Wingdings" panose="05000000000000000000" pitchFamily="2" charset="2"/>
              </a:rPr>
              <a:t>KEE</a:t>
            </a:r>
            <a:r>
              <a:rPr lang="ko-KR" altLang="en-US" dirty="0" smtClean="0">
                <a:sym typeface="Wingdings" panose="05000000000000000000" pitchFamily="2" charset="2"/>
              </a:rPr>
              <a:t>에서 구현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Knowedge</a:t>
            </a:r>
            <a:r>
              <a:rPr lang="en-US" altLang="ko-KR" dirty="0" smtClean="0">
                <a:sym typeface="Wingdings" panose="05000000000000000000" pitchFamily="2" charset="2"/>
              </a:rPr>
              <a:t> Engineering Environment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전문가 시스템 개발도구</a:t>
            </a:r>
            <a:r>
              <a:rPr lang="en-US" altLang="ko-KR" dirty="0" smtClean="0">
                <a:sym typeface="Wingdings" panose="05000000000000000000" pitchFamily="2" charset="2"/>
              </a:rPr>
              <a:t>, LISP Machine</a:t>
            </a:r>
            <a:r>
              <a:rPr lang="ko-KR" altLang="en-US" dirty="0" smtClean="0">
                <a:sym typeface="Wingdings" panose="05000000000000000000" pitchFamily="2" charset="2"/>
              </a:rPr>
              <a:t>에서 동작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59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지식의 벡터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심볼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기호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온톨로지의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등장</a:t>
            </a:r>
            <a:endParaRPr lang="en-US" altLang="ko-KR" dirty="0" smtClean="0"/>
          </a:p>
          <a:p>
            <a:r>
              <a:rPr lang="ko-KR" altLang="en-US" dirty="0" smtClean="0"/>
              <a:t>단어의 의미는 사전에 있지 않고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벡터속에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워드임베딩</a:t>
            </a:r>
            <a:endParaRPr lang="en-US" altLang="ko-KR" dirty="0"/>
          </a:p>
          <a:p>
            <a:pPr lvl="1"/>
            <a:r>
              <a:rPr lang="ko-KR" altLang="en-US" dirty="0" smtClean="0"/>
              <a:t>단어의 의미는 그 단어가 쓰여진 주변의 단어들이 결정한다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모든 문장을 학습해서 단어들의 벡터를 저장</a:t>
            </a:r>
            <a:endParaRPr lang="en-US" altLang="ko-KR" dirty="0" smtClean="0"/>
          </a:p>
          <a:p>
            <a:r>
              <a:rPr lang="ko-KR" altLang="en-US" dirty="0" err="1" smtClean="0"/>
              <a:t>신경망속의</a:t>
            </a:r>
            <a:r>
              <a:rPr lang="ko-KR" altLang="en-US" dirty="0" smtClean="0"/>
              <a:t> 가중치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 속에 지식이 저장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딥러닝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2000</a:t>
            </a:r>
            <a:r>
              <a:rPr lang="ko-KR" altLang="en-US" dirty="0" err="1" smtClean="0">
                <a:sym typeface="Wingdings" panose="05000000000000000000" pitchFamily="2" charset="2"/>
              </a:rPr>
              <a:t>억개의</a:t>
            </a:r>
            <a:r>
              <a:rPr lang="ko-KR" altLang="en-US" dirty="0" smtClean="0">
                <a:sym typeface="Wingdings" panose="05000000000000000000" pitchFamily="2" charset="2"/>
              </a:rPr>
              <a:t> 가중치</a:t>
            </a:r>
            <a:r>
              <a:rPr lang="en-US" altLang="ko-KR" dirty="0" smtClean="0">
                <a:sym typeface="Wingdings" panose="05000000000000000000" pitchFamily="2" charset="2"/>
              </a:rPr>
              <a:t>? 1</a:t>
            </a:r>
            <a:r>
              <a:rPr lang="ko-KR" altLang="en-US" dirty="0" smtClean="0">
                <a:sym typeface="Wingdings" panose="05000000000000000000" pitchFamily="2" charset="2"/>
              </a:rPr>
              <a:t>조개의 가중치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어떻게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학습할 것인가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59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문서와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단어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문장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문단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장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절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문서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문서는 가장 일반적인 지식 표현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워드프로세서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문서편집기의 등장 </a:t>
            </a:r>
            <a:r>
              <a:rPr lang="en-US" altLang="ko-KR" dirty="0" smtClean="0">
                <a:sym typeface="Wingdings" panose="05000000000000000000" pitchFamily="2" charset="2"/>
              </a:rPr>
              <a:t> DTP</a:t>
            </a:r>
            <a:r>
              <a:rPr lang="ko-KR" altLang="en-US" dirty="0" smtClean="0">
                <a:sym typeface="Wingdings" panose="05000000000000000000" pitchFamily="2" charset="2"/>
              </a:rPr>
              <a:t>의 시대 개막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누구나 책과 논문을 만드는 시대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프린터로 출력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아래한글의</a:t>
            </a:r>
            <a:r>
              <a:rPr lang="ko-KR" altLang="en-US" dirty="0" smtClean="0">
                <a:sym typeface="Wingdings" panose="05000000000000000000" pitchFamily="2" charset="2"/>
              </a:rPr>
              <a:t> 등장</a:t>
            </a:r>
            <a:r>
              <a:rPr lang="en-US" altLang="ko-KR" dirty="0" smtClean="0">
                <a:sym typeface="Wingdings" panose="05000000000000000000" pitchFamily="2" charset="2"/>
              </a:rPr>
              <a:t>, MS Word</a:t>
            </a:r>
            <a:r>
              <a:rPr lang="ko-KR" altLang="en-US" dirty="0" smtClean="0">
                <a:sym typeface="Wingdings" panose="05000000000000000000" pitchFamily="2" charset="2"/>
              </a:rPr>
              <a:t>로 국제표준화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구글 </a:t>
            </a:r>
            <a:r>
              <a:rPr lang="ko-KR" altLang="en-US" dirty="0" err="1" smtClean="0">
                <a:sym typeface="Wingdings" panose="05000000000000000000" pitchFamily="2" charset="2"/>
              </a:rPr>
              <a:t>문서편집기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프레젠테이션</a:t>
            </a:r>
            <a:r>
              <a:rPr lang="en-US" altLang="ko-KR" dirty="0" smtClean="0">
                <a:sym typeface="Wingdings" panose="05000000000000000000" pitchFamily="2" charset="2"/>
              </a:rPr>
              <a:t>(Presentation)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아이디어의 표현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간략화된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발표자료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스프레드쉬트</a:t>
            </a:r>
            <a:r>
              <a:rPr lang="en-US" altLang="ko-KR" dirty="0" smtClean="0">
                <a:sym typeface="Wingdings" panose="05000000000000000000" pitchFamily="2" charset="2"/>
              </a:rPr>
              <a:t>(Spreadsheet)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What-If analysis, </a:t>
            </a:r>
            <a:r>
              <a:rPr lang="ko-KR" altLang="en-US" dirty="0" smtClean="0">
                <a:sym typeface="Wingdings" panose="05000000000000000000" pitchFamily="2" charset="2"/>
              </a:rPr>
              <a:t>수치 데이터 관리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0534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r>
              <a:rPr lang="en-US" altLang="ko-KR" dirty="0" smtClean="0"/>
              <a:t>(Music)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8891" y="1548534"/>
            <a:ext cx="8093363" cy="4351338"/>
          </a:xfrm>
        </p:spPr>
        <p:txBody>
          <a:bodyPr/>
          <a:lstStyle/>
          <a:p>
            <a:r>
              <a:rPr lang="ko-KR" altLang="en-US" dirty="0" smtClean="0"/>
              <a:t>높이와 길이가 표현되어야 함</a:t>
            </a:r>
            <a:endParaRPr lang="en-US" altLang="ko-KR" dirty="0"/>
          </a:p>
          <a:p>
            <a:r>
              <a:rPr lang="ko-KR" altLang="en-US" dirty="0" smtClean="0"/>
              <a:t>높이는 문자 또는 기호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계이름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길이는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서양 오선지</a:t>
            </a:r>
            <a:r>
              <a:rPr lang="en-US" altLang="ko-KR" dirty="0" smtClean="0"/>
              <a:t>, 17C</a:t>
            </a:r>
          </a:p>
          <a:p>
            <a:pPr lvl="1"/>
            <a:r>
              <a:rPr lang="ko-KR" altLang="en-US" dirty="0" smtClean="0"/>
              <a:t>한국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세종대왕 </a:t>
            </a:r>
            <a:r>
              <a:rPr lang="ko-KR" altLang="en-US" dirty="0" err="1" smtClean="0"/>
              <a:t>정간보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일정간격의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각형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5491" y="20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10712088" descr="EMB00004d640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254" y="136714"/>
            <a:ext cx="2854036" cy="35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10712016" descr="EMB00004d6404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68" y="2911276"/>
            <a:ext cx="4212586" cy="340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74574" y="386091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음의 높이</a:t>
            </a:r>
            <a:r>
              <a:rPr lang="en-US" altLang="ko-KR" dirty="0" smtClean="0"/>
              <a:t>: 12</a:t>
            </a:r>
            <a:r>
              <a:rPr lang="ko-KR" altLang="en-US" dirty="0" smtClean="0"/>
              <a:t>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91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3377" y="247217"/>
            <a:ext cx="5119255" cy="1325563"/>
          </a:xfrm>
        </p:spPr>
        <p:txBody>
          <a:bodyPr/>
          <a:lstStyle/>
          <a:p>
            <a:r>
              <a:rPr lang="ko-KR" altLang="en-US" dirty="0" smtClean="0"/>
              <a:t>무용과 무술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7333" y="1641475"/>
            <a:ext cx="4602018" cy="4351338"/>
          </a:xfrm>
        </p:spPr>
        <p:txBody>
          <a:bodyPr/>
          <a:lstStyle/>
          <a:p>
            <a:r>
              <a:rPr lang="ko-KR" altLang="en-US" dirty="0" err="1" smtClean="0"/>
              <a:t>라바노테이션</a:t>
            </a:r>
            <a:r>
              <a:rPr lang="en-US" altLang="ko-KR" dirty="0" smtClean="0"/>
              <a:t>, 1928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그래픽으로 재현</a:t>
            </a:r>
            <a:endParaRPr lang="en-US" altLang="ko-KR" dirty="0" smtClean="0"/>
          </a:p>
          <a:p>
            <a:r>
              <a:rPr lang="ko-KR" altLang="en-US" dirty="0" smtClean="0"/>
              <a:t>컴퓨터 동작인식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키네틱스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무용인식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자동생성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고구려 </a:t>
            </a:r>
            <a:r>
              <a:rPr lang="ko-KR" altLang="en-US" dirty="0" err="1" smtClean="0"/>
              <a:t>각저총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씨름</a:t>
            </a:r>
            <a:endParaRPr lang="en-US" altLang="ko-KR" dirty="0" smtClean="0"/>
          </a:p>
          <a:p>
            <a:r>
              <a:rPr lang="ko-KR" altLang="en-US" dirty="0" smtClean="0"/>
              <a:t>무예도보통지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1790</a:t>
            </a:r>
            <a:r>
              <a:rPr lang="ko-KR" altLang="en-US" dirty="0" smtClean="0"/>
              <a:t>년 정조</a:t>
            </a:r>
            <a:endParaRPr lang="en-US" altLang="ko-KR" dirty="0" smtClean="0"/>
          </a:p>
          <a:p>
            <a:r>
              <a:rPr lang="ko-KR" altLang="en-US" dirty="0" smtClean="0"/>
              <a:t>울산 </a:t>
            </a:r>
            <a:r>
              <a:rPr lang="ko-KR" altLang="en-US" dirty="0" err="1" smtClean="0"/>
              <a:t>반구대</a:t>
            </a:r>
            <a:r>
              <a:rPr lang="ko-KR" altLang="en-US" dirty="0" smtClean="0"/>
              <a:t> 암각화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고래 사냥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92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10710504" descr="EMB00004d6404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66" y="0"/>
            <a:ext cx="5693771" cy="39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240867" y="-92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10712160" descr="EMB00004d6404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91" y="4765062"/>
            <a:ext cx="23463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240867" y="-92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10710576" descr="EMB00004d64043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40" y="3949872"/>
            <a:ext cx="3929975" cy="29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7018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10710936" descr="EMB00004d64043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53" y="3695448"/>
            <a:ext cx="2343150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6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경도와 위도로 구분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본초자오선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1883</a:t>
            </a:r>
            <a:r>
              <a:rPr lang="ko-KR" altLang="en-US" dirty="0" smtClean="0"/>
              <a:t>년 지정</a:t>
            </a:r>
            <a:endParaRPr lang="en-US" altLang="ko-KR" dirty="0" smtClean="0"/>
          </a:p>
          <a:p>
            <a:r>
              <a:rPr lang="ko-KR" altLang="en-US" dirty="0" smtClean="0"/>
              <a:t>위치 정보</a:t>
            </a:r>
            <a:r>
              <a:rPr lang="en-US" altLang="ko-KR" dirty="0" smtClean="0"/>
              <a:t>: GPS, 1983</a:t>
            </a:r>
            <a:r>
              <a:rPr lang="ko-KR" altLang="en-US" dirty="0" smtClean="0"/>
              <a:t>년 대한항공 여객기의 </a:t>
            </a:r>
            <a:r>
              <a:rPr lang="ko-KR" altLang="en-US" dirty="0" err="1" smtClean="0"/>
              <a:t>사할린섬</a:t>
            </a:r>
            <a:r>
              <a:rPr lang="ko-KR" altLang="en-US" dirty="0" smtClean="0"/>
              <a:t> 폭파</a:t>
            </a:r>
            <a:r>
              <a:rPr lang="en-US" altLang="ko-KR" dirty="0"/>
              <a:t> </a:t>
            </a:r>
            <a:r>
              <a:rPr lang="ko-KR" altLang="en-US" dirty="0" smtClean="0"/>
              <a:t>계기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자이로스코프로</a:t>
            </a:r>
            <a:r>
              <a:rPr lang="ko-KR" altLang="en-US" dirty="0" smtClean="0"/>
              <a:t> 운항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오차 상당히 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북극권은 더 심함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미국이 개방</a:t>
            </a:r>
            <a:r>
              <a:rPr lang="en-US" altLang="ko-KR" dirty="0" smtClean="0"/>
              <a:t>: 10m</a:t>
            </a:r>
            <a:r>
              <a:rPr lang="ko-KR" altLang="en-US" dirty="0" smtClean="0"/>
              <a:t>의 오차</a:t>
            </a:r>
            <a:endParaRPr lang="en-US" altLang="ko-KR" dirty="0"/>
          </a:p>
          <a:p>
            <a:r>
              <a:rPr lang="en-US" altLang="ko-KR" dirty="0" smtClean="0"/>
              <a:t>1402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조선 태종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혼일강리역대국도지도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유럽과 아프리카의 모양과 지명이 표시 </a:t>
            </a:r>
            <a:r>
              <a:rPr lang="en-US" altLang="ko-KR" dirty="0" smtClean="0">
                <a:sym typeface="Wingdings" panose="05000000000000000000" pitchFamily="2" charset="2"/>
              </a:rPr>
              <a:t> 1488</a:t>
            </a:r>
            <a:r>
              <a:rPr lang="ko-KR" altLang="en-US" dirty="0" smtClean="0">
                <a:sym typeface="Wingdings" panose="05000000000000000000" pitchFamily="2" charset="2"/>
              </a:rPr>
              <a:t>년 희망봉 발견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최고의 세계지도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아메리카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호주 제외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유럽의 세계지도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1154</a:t>
            </a:r>
            <a:r>
              <a:rPr lang="ko-KR" altLang="en-US" dirty="0" smtClean="0"/>
              <a:t>년 알 </a:t>
            </a:r>
            <a:r>
              <a:rPr lang="ko-KR" altLang="en-US" dirty="0" err="1" smtClean="0"/>
              <a:t>이드리시</a:t>
            </a:r>
            <a:r>
              <a:rPr lang="ko-KR" altLang="en-US" dirty="0" smtClean="0"/>
              <a:t> 세계지도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신라 </a:t>
            </a:r>
            <a:r>
              <a:rPr lang="en-US" altLang="ko-KR" dirty="0" smtClean="0"/>
              <a:t>6</a:t>
            </a:r>
            <a:r>
              <a:rPr lang="ko-KR" altLang="en-US" dirty="0" err="1" smtClean="0"/>
              <a:t>개섬으로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아프리카가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메카 중심 아시아대륙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16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원본은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333750" cy="4351338"/>
          </a:xfrm>
        </p:spPr>
        <p:txBody>
          <a:bodyPr/>
          <a:lstStyle/>
          <a:p>
            <a:r>
              <a:rPr lang="ko-KR" altLang="en-US" dirty="0" err="1" smtClean="0"/>
              <a:t>복제본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일본에 현존</a:t>
            </a:r>
            <a:endParaRPr lang="en-US" altLang="ko-KR" dirty="0" smtClean="0"/>
          </a:p>
          <a:p>
            <a:r>
              <a:rPr lang="ko-KR" altLang="en-US" dirty="0" smtClean="0"/>
              <a:t>아프리카 남단을 돌면 인도에 온다는 것을 알았다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중국 </a:t>
            </a:r>
            <a:r>
              <a:rPr lang="ko-KR" altLang="en-US" dirty="0" err="1" smtClean="0"/>
              <a:t>성교광피도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 등 참고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현존</a:t>
            </a:r>
            <a:r>
              <a:rPr lang="en-US" altLang="ko-KR" dirty="0" smtClean="0">
                <a:sym typeface="Wingdings" panose="05000000000000000000" pitchFamily="2" charset="2"/>
              </a:rPr>
              <a:t>X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한국과 일본 자세히 표기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0"/>
            <a:ext cx="7854110" cy="6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네이버지도</a:t>
            </a:r>
            <a:r>
              <a:rPr lang="ko-KR" altLang="en-US" dirty="0" smtClean="0"/>
              <a:t> 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지리정보가 담김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음식점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여행지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대중교통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버스 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운행시간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전철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등산로도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한반도로 제한</a:t>
            </a:r>
            <a:endParaRPr lang="en-US" altLang="ko-KR" dirty="0" smtClean="0"/>
          </a:p>
          <a:p>
            <a:r>
              <a:rPr lang="ko-KR" altLang="en-US" dirty="0" smtClean="0"/>
              <a:t>구글 지도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지도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배낭여행객들의 필수품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지도 구입</a:t>
            </a:r>
            <a:r>
              <a:rPr lang="en-US" altLang="ko-KR" dirty="0" smtClean="0">
                <a:sym typeface="Wingdings" panose="05000000000000000000" pitchFamily="2" charset="2"/>
              </a:rPr>
              <a:t>X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한국지도는</a:t>
            </a:r>
            <a:r>
              <a:rPr lang="ko-KR" altLang="en-US" dirty="0" smtClean="0">
                <a:sym typeface="Wingdings" panose="05000000000000000000" pitchFamily="2" charset="2"/>
              </a:rPr>
              <a:t> 보안규정에 의해서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예전 지도</a:t>
            </a:r>
            <a:r>
              <a:rPr lang="en-US" altLang="ko-KR" dirty="0" smtClean="0">
                <a:sym typeface="Wingdings" panose="05000000000000000000" pitchFamily="2" charset="2"/>
              </a:rPr>
              <a:t>＂</a:t>
            </a:r>
            <a:r>
              <a:rPr lang="ko-KR" altLang="en-US" dirty="0" smtClean="0">
                <a:sym typeface="Wingdings" panose="05000000000000000000" pitchFamily="2" charset="2"/>
              </a:rPr>
              <a:t>로 서비스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한국에 오는 여행객들 불만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구글 어스</a:t>
            </a:r>
            <a:r>
              <a:rPr lang="en-US" altLang="ko-KR" dirty="0" smtClean="0">
                <a:sym typeface="Wingdings" panose="05000000000000000000" pitchFamily="2" charset="2"/>
              </a:rPr>
              <a:t>(earth)</a:t>
            </a:r>
            <a:r>
              <a:rPr lang="ko-KR" altLang="en-US" dirty="0" smtClean="0">
                <a:sym typeface="Wingdings" panose="05000000000000000000" pitchFamily="2" charset="2"/>
              </a:rPr>
              <a:t>로 세계 여행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바다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화성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우주까지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위치 공유 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택시앱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택시가 현재 </a:t>
            </a:r>
            <a:r>
              <a:rPr lang="ko-KR" altLang="en-US" dirty="0" err="1" smtClean="0"/>
              <a:t>어디오는</a:t>
            </a:r>
            <a:r>
              <a:rPr lang="ko-KR" altLang="en-US" dirty="0" smtClean="0"/>
              <a:t> 지 파악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34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천문지도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248262" cy="4351338"/>
          </a:xfrm>
        </p:spPr>
        <p:txBody>
          <a:bodyPr/>
          <a:lstStyle/>
          <a:p>
            <a:r>
              <a:rPr lang="ko-KR" altLang="en-US" dirty="0" smtClean="0"/>
              <a:t>천상열차분야지도</a:t>
            </a:r>
            <a:r>
              <a:rPr lang="en-US" altLang="ko-KR" dirty="0" smtClean="0"/>
              <a:t>, 1395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태조 </a:t>
            </a:r>
            <a:r>
              <a:rPr lang="en-US" altLang="ko-KR" dirty="0" smtClean="0"/>
              <a:t>4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국보</a:t>
            </a:r>
            <a:r>
              <a:rPr lang="en-US" altLang="ko-KR" dirty="0" smtClean="0"/>
              <a:t>229</a:t>
            </a:r>
            <a:r>
              <a:rPr lang="ko-KR" altLang="en-US" dirty="0" smtClean="0"/>
              <a:t>호 각석</a:t>
            </a:r>
            <a:endParaRPr lang="en-US" altLang="ko-KR" dirty="0"/>
          </a:p>
          <a:p>
            <a:pPr lvl="1"/>
            <a:r>
              <a:rPr lang="ko-KR" altLang="en-US" dirty="0" err="1" smtClean="0"/>
              <a:t>순우천문도</a:t>
            </a:r>
            <a:r>
              <a:rPr lang="en-US" altLang="ko-KR" dirty="0" smtClean="0"/>
              <a:t>, 1247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남송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오래된 석각천문도로 인정</a:t>
            </a:r>
            <a:endParaRPr lang="en-US" altLang="ko-KR" dirty="0" smtClean="0"/>
          </a:p>
          <a:p>
            <a:r>
              <a:rPr lang="ko-KR" altLang="en-US" dirty="0" smtClean="0"/>
              <a:t>과연 언제 관측된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고구려의 위도에서 제작</a:t>
            </a:r>
            <a:r>
              <a:rPr lang="en-US" altLang="ko-KR" dirty="0" smtClean="0"/>
              <a:t>(39</a:t>
            </a:r>
            <a:r>
              <a:rPr lang="ko-KR" altLang="en-US" dirty="0" smtClean="0"/>
              <a:t>도</a:t>
            </a:r>
            <a:r>
              <a:rPr lang="en-US" altLang="ko-KR" dirty="0" smtClean="0"/>
              <a:t>-40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천문학자 박창범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err="1" smtClean="0"/>
              <a:t>종대부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별자리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중국 천문도에 없는 독자적 기록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일본 </a:t>
            </a:r>
            <a:r>
              <a:rPr lang="en-US" altLang="ko-KR" dirty="0" smtClean="0">
                <a:sym typeface="Wingdings" panose="05000000000000000000" pitchFamily="2" charset="2"/>
              </a:rPr>
              <a:t>17C</a:t>
            </a:r>
            <a:r>
              <a:rPr lang="ko-KR" altLang="en-US" dirty="0" smtClean="0">
                <a:sym typeface="Wingdings" panose="05000000000000000000" pitchFamily="2" charset="2"/>
              </a:rPr>
              <a:t>에 천문도 제작 </a:t>
            </a:r>
            <a:r>
              <a:rPr lang="ko-KR" altLang="en-US" dirty="0" err="1" smtClean="0">
                <a:sym typeface="Wingdings" panose="05000000000000000000" pitchFamily="2" charset="2"/>
              </a:rPr>
              <a:t>종대부</a:t>
            </a:r>
            <a:r>
              <a:rPr lang="ko-KR" altLang="en-US" dirty="0" smtClean="0">
                <a:sym typeface="Wingdings" panose="05000000000000000000" pitchFamily="2" charset="2"/>
              </a:rPr>
              <a:t> 기록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조선 천문도를 참고로 제작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62" y="365125"/>
            <a:ext cx="377242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4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지식경영시스템의 지식표현 </a:t>
            </a:r>
            <a:r>
              <a:rPr lang="ko-KR" altLang="en-US" dirty="0" smtClean="0">
                <a:sym typeface="Wingdings" panose="05000000000000000000" pitchFamily="2" charset="2"/>
              </a:rPr>
              <a:t>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문서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프레젠테이션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엑셀 등 모든 형태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지식의 공유 문화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조직의 지식 총량이 경쟁력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Adobe </a:t>
            </a:r>
            <a:r>
              <a:rPr lang="en-US" altLang="ko-KR" dirty="0" smtClean="0">
                <a:sym typeface="Wingdings" panose="05000000000000000000" pitchFamily="2" charset="2"/>
              </a:rPr>
              <a:t>PDF(Portable </a:t>
            </a:r>
            <a:r>
              <a:rPr lang="en-US" altLang="ko-KR" dirty="0">
                <a:sym typeface="Wingdings" panose="05000000000000000000" pitchFamily="2" charset="2"/>
              </a:rPr>
              <a:t>Document Format)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문서를 교환하고 출력하는 형식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컴퓨터</a:t>
            </a:r>
            <a:r>
              <a:rPr lang="en-US" altLang="ko-KR" dirty="0">
                <a:sym typeface="Wingdings" panose="05000000000000000000" pitchFamily="2" charset="2"/>
              </a:rPr>
              <a:t>/OS/SW </a:t>
            </a:r>
            <a:r>
              <a:rPr lang="ko-KR" altLang="en-US" dirty="0">
                <a:sym typeface="Wingdings" panose="05000000000000000000" pitchFamily="2" charset="2"/>
              </a:rPr>
              <a:t>등에 호환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편리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편집 불가에서 편집기능까지 추가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사인 추가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Adobe </a:t>
            </a:r>
            <a:r>
              <a:rPr lang="ko-KR" altLang="en-US" dirty="0">
                <a:sym typeface="Wingdings" panose="05000000000000000000" pitchFamily="2" charset="2"/>
              </a:rPr>
              <a:t>사 </a:t>
            </a:r>
            <a:r>
              <a:rPr lang="en-US" altLang="ko-KR" dirty="0">
                <a:sym typeface="Wingdings" panose="05000000000000000000" pitchFamily="2" charset="2"/>
              </a:rPr>
              <a:t>PDF Writer</a:t>
            </a:r>
            <a:r>
              <a:rPr lang="ko-KR" altLang="en-US" dirty="0">
                <a:sym typeface="Wingdings" panose="05000000000000000000" pitchFamily="2" charset="2"/>
              </a:rPr>
              <a:t>는 유료</a:t>
            </a:r>
            <a:r>
              <a:rPr lang="en-US" altLang="ko-KR" dirty="0">
                <a:sym typeface="Wingdings" panose="05000000000000000000" pitchFamily="2" charset="2"/>
              </a:rPr>
              <a:t>, PDF Reader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무료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사실상의 표준으로 </a:t>
            </a:r>
            <a:r>
              <a:rPr lang="en-US" altLang="ko-KR" dirty="0" smtClean="0">
                <a:sym typeface="Wingdings" panose="05000000000000000000" pitchFamily="2" charset="2"/>
              </a:rPr>
              <a:t>(De Facto Standard)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09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튜링 테스트의 보완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커즈와일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케이퍼</a:t>
            </a:r>
            <a:r>
              <a:rPr lang="ko-KR" altLang="en-US" dirty="0" smtClean="0"/>
              <a:t>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시간의 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명중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이상이 인간의 대화로 판정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2029</a:t>
            </a:r>
            <a:r>
              <a:rPr lang="ko-KR" altLang="en-US" dirty="0" smtClean="0"/>
              <a:t>년까지 도달 불가능 예측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혁신의 탄생은 예측 불가능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범용 </a:t>
            </a:r>
            <a:r>
              <a:rPr lang="en-US" altLang="ko-KR" dirty="0" smtClean="0">
                <a:sym typeface="Wingdings" panose="05000000000000000000" pitchFamily="2" charset="2"/>
              </a:rPr>
              <a:t>AI</a:t>
            </a:r>
            <a:r>
              <a:rPr lang="ko-KR" altLang="en-US" dirty="0" smtClean="0">
                <a:sym typeface="Wingdings" panose="05000000000000000000" pitchFamily="2" charset="2"/>
              </a:rPr>
              <a:t> 테스트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워즈니악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/>
              <a:t>Steve Wozniak, Apple </a:t>
            </a:r>
            <a:r>
              <a:rPr lang="ko-KR" altLang="en-US" dirty="0" smtClean="0"/>
              <a:t>공동 창업자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내부구조를 모르는 집안에 들어가서 커피를 끓인다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집안의 내부구조를 이해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주방을 찾아야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커피 포트를 찾고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가스레인지를 키고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커피를 찾고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컵도 찾고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09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92218" y="1233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10712304" descr="EMB00004d6404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4" y="1428521"/>
            <a:ext cx="10757766" cy="542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1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지식의 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07682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제지기술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채륜</a:t>
            </a:r>
            <a:r>
              <a:rPr lang="ko-KR" altLang="en-US" dirty="0" smtClean="0"/>
              <a:t> 후한서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도자기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 시대 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유럽에 </a:t>
            </a:r>
            <a:r>
              <a:rPr lang="en-US" altLang="ko-KR" dirty="0" smtClean="0"/>
              <a:t>1800</a:t>
            </a:r>
            <a:r>
              <a:rPr lang="ko-KR" altLang="en-US" dirty="0" smtClean="0"/>
              <a:t>년이 넘게 소요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유럽 </a:t>
            </a:r>
            <a:r>
              <a:rPr lang="en-US" altLang="ko-KR" dirty="0" smtClean="0"/>
              <a:t>1748</a:t>
            </a:r>
            <a:r>
              <a:rPr lang="ko-KR" altLang="en-US" dirty="0" smtClean="0"/>
              <a:t>년 독일 도자기 제작</a:t>
            </a:r>
            <a:endParaRPr lang="en-US" altLang="ko-KR" dirty="0" smtClean="0"/>
          </a:p>
          <a:p>
            <a:r>
              <a:rPr lang="ko-KR" altLang="en-US" dirty="0" err="1" smtClean="0"/>
              <a:t>화약기술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고려말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최무선</a:t>
            </a:r>
            <a:r>
              <a:rPr lang="ko-KR" altLang="en-US" dirty="0" smtClean="0"/>
              <a:t> 중국에서 도입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자력으로 습득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중국에서 </a:t>
            </a:r>
            <a:r>
              <a:rPr lang="en-US" altLang="ko-KR" dirty="0" smtClean="0"/>
              <a:t>1044</a:t>
            </a:r>
            <a:r>
              <a:rPr lang="ko-KR" altLang="en-US" dirty="0" smtClean="0"/>
              <a:t>년 송나라 초석</a:t>
            </a:r>
            <a:r>
              <a:rPr lang="en-US" altLang="ko-KR" dirty="0" smtClean="0"/>
              <a:t>+</a:t>
            </a:r>
            <a:r>
              <a:rPr lang="ko-KR" altLang="en-US" dirty="0" smtClean="0"/>
              <a:t>유황</a:t>
            </a:r>
            <a:r>
              <a:rPr lang="en-US" altLang="ko-KR" dirty="0" smtClean="0"/>
              <a:t>+</a:t>
            </a:r>
            <a:r>
              <a:rPr lang="ko-KR" altLang="en-US" dirty="0" smtClean="0"/>
              <a:t>숯으로 제조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13C </a:t>
            </a:r>
            <a:r>
              <a:rPr lang="ko-KR" altLang="en-US" dirty="0" smtClean="0"/>
              <a:t>몽골제국의 유럽 원정에서 전달</a:t>
            </a:r>
            <a:endParaRPr lang="en-US" altLang="ko-KR" dirty="0" smtClean="0"/>
          </a:p>
          <a:p>
            <a:r>
              <a:rPr lang="ko-KR" altLang="en-US" dirty="0" smtClean="0"/>
              <a:t>나침반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羅針盤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중동 </a:t>
            </a:r>
            <a:r>
              <a:rPr lang="en-US" altLang="ko-KR" dirty="0" smtClean="0"/>
              <a:t>1232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유럽 </a:t>
            </a:r>
            <a:r>
              <a:rPr lang="en-US" altLang="ko-KR" dirty="0" smtClean="0"/>
              <a:t>1190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중국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세기</a:t>
            </a:r>
            <a:r>
              <a:rPr lang="en-US" altLang="ko-KR" dirty="0" smtClean="0"/>
              <a:t>(?), 11</a:t>
            </a:r>
            <a:r>
              <a:rPr lang="ko-KR" altLang="en-US" dirty="0" smtClean="0"/>
              <a:t>세기 기록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신라 </a:t>
            </a:r>
            <a:r>
              <a:rPr lang="ko-KR" altLang="en-US" dirty="0" err="1" smtClean="0"/>
              <a:t>침반</a:t>
            </a:r>
            <a:r>
              <a:rPr lang="en-US" altLang="ko-KR" dirty="0" smtClean="0"/>
              <a:t>: 669</a:t>
            </a:r>
            <a:r>
              <a:rPr lang="ko-KR" altLang="en-US" dirty="0" smtClean="0"/>
              <a:t>년 당나라 신라에 자석을 요청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삼국사기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경상도 특산물이 자석</a:t>
            </a:r>
            <a:endParaRPr lang="en-US" altLang="ko-KR" dirty="0" smtClean="0"/>
          </a:p>
          <a:p>
            <a:r>
              <a:rPr lang="ko-KR" altLang="en-US" dirty="0" smtClean="0"/>
              <a:t>금속활자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고려</a:t>
            </a:r>
            <a:r>
              <a:rPr lang="en-US" altLang="ko-KR" dirty="0" smtClean="0"/>
              <a:t>(1377</a:t>
            </a:r>
            <a:r>
              <a:rPr lang="ko-KR" altLang="en-US" dirty="0" smtClean="0"/>
              <a:t>년 직지심체요절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구텐베르그</a:t>
            </a:r>
            <a:r>
              <a:rPr lang="en-US" altLang="ko-KR" dirty="0" smtClean="0">
                <a:sym typeface="Wingdings" panose="05000000000000000000" pitchFamily="2" charset="2"/>
              </a:rPr>
              <a:t>(1450</a:t>
            </a:r>
            <a:r>
              <a:rPr lang="ko-KR" altLang="en-US" dirty="0" smtClean="0">
                <a:sym typeface="Wingdings" panose="05000000000000000000" pitchFamily="2" charset="2"/>
              </a:rPr>
              <a:t>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앨 고어 미국 부통령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기록에는 </a:t>
            </a:r>
            <a:r>
              <a:rPr lang="en-US" altLang="ko-KR" dirty="0" smtClean="0">
                <a:sym typeface="Wingdings" panose="05000000000000000000" pitchFamily="2" charset="2"/>
              </a:rPr>
              <a:t>1102</a:t>
            </a:r>
            <a:r>
              <a:rPr lang="ko-KR" altLang="en-US" dirty="0" smtClean="0">
                <a:sym typeface="Wingdings" panose="05000000000000000000" pitchFamily="2" charset="2"/>
              </a:rPr>
              <a:t>년 고려 숙종</a:t>
            </a:r>
            <a:r>
              <a:rPr lang="en-US" altLang="ko-KR" dirty="0" smtClean="0">
                <a:sym typeface="Wingdings" panose="05000000000000000000" pitchFamily="2" charset="2"/>
              </a:rPr>
              <a:t>, 1234</a:t>
            </a:r>
            <a:r>
              <a:rPr lang="ko-KR" altLang="en-US" dirty="0" smtClean="0">
                <a:sym typeface="Wingdings" panose="05000000000000000000" pitchFamily="2" charset="2"/>
              </a:rPr>
              <a:t>년 상정고금예문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원본 </a:t>
            </a:r>
            <a:r>
              <a:rPr lang="en-US" altLang="ko-KR" dirty="0" smtClean="0">
                <a:sym typeface="Wingdings" panose="05000000000000000000" pitchFamily="2" charset="2"/>
              </a:rPr>
              <a:t>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2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영지식</a:t>
            </a:r>
            <a:r>
              <a:rPr lang="en-US" altLang="ko-KR" dirty="0" smtClean="0"/>
              <a:t>(Zero Knowledge) </a:t>
            </a:r>
            <a:r>
              <a:rPr lang="ko-KR" altLang="en-US" dirty="0" smtClean="0"/>
              <a:t>증명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정보를 알려주지 않고 자신이 알고 있음을 증명하는 방법</a:t>
            </a:r>
            <a:endParaRPr lang="en-US" altLang="ko-KR" dirty="0" smtClean="0"/>
          </a:p>
          <a:p>
            <a:r>
              <a:rPr lang="ko-KR" altLang="en-US" dirty="0" smtClean="0"/>
              <a:t>철수는 </a:t>
            </a:r>
            <a:r>
              <a:rPr lang="ko-KR" altLang="en-US" dirty="0" smtClean="0"/>
              <a:t>영희가 비밀번호를 알고있는지 확인하고 싶다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조건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비밀번호를 철수에게 알려주기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알고 있다는 것을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간접으로 증명</a:t>
            </a:r>
            <a:endParaRPr lang="en-US" altLang="ko-KR" dirty="0" smtClean="0"/>
          </a:p>
          <a:p>
            <a:r>
              <a:rPr lang="ko-KR" altLang="en-US" dirty="0" smtClean="0"/>
              <a:t>신분증을 보여주지 않고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성인임을</a:t>
            </a:r>
            <a:r>
              <a:rPr lang="ko-KR" altLang="en-US" dirty="0" smtClean="0"/>
              <a:t> 증명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담배 심부름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69" y="3681019"/>
            <a:ext cx="684943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5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뢰브너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챗봇에게</a:t>
            </a:r>
            <a:r>
              <a:rPr lang="ko-KR" altLang="en-US" dirty="0" smtClean="0"/>
              <a:t> 시상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온라인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쿠키 </a:t>
            </a:r>
            <a:r>
              <a:rPr lang="en-US" altLang="ko-KR" dirty="0" smtClean="0"/>
              <a:t>(kuki.ai), </a:t>
            </a:r>
            <a:r>
              <a:rPr lang="ko-KR" altLang="en-US" dirty="0" err="1" smtClean="0"/>
              <a:t>뢰브너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 수상작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서비스중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Q: “</a:t>
            </a:r>
            <a:r>
              <a:rPr lang="ko-KR" altLang="en-US" dirty="0" smtClean="0"/>
              <a:t>집을 먹을 수 있니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 smtClean="0"/>
              <a:t>A: </a:t>
            </a:r>
            <a:r>
              <a:rPr lang="ko-KR" altLang="en-US" dirty="0" smtClean="0"/>
              <a:t>아니오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집은 벽돌로 구성되어 먹을 수 없다는 것을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지능 검사</a:t>
            </a:r>
            <a:endParaRPr lang="en-US" altLang="ko-KR" dirty="0"/>
          </a:p>
          <a:p>
            <a:pPr lvl="1"/>
            <a:r>
              <a:rPr lang="en-US" altLang="ko-KR" dirty="0" smtClean="0"/>
              <a:t>IQ: </a:t>
            </a:r>
            <a:r>
              <a:rPr lang="ko-KR" altLang="en-US" dirty="0" smtClean="0"/>
              <a:t>상대 지능</a:t>
            </a:r>
            <a:r>
              <a:rPr lang="en-US" altLang="ko-KR" dirty="0" smtClean="0"/>
              <a:t>, 1905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초등입학시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지적장애아</a:t>
            </a:r>
            <a:r>
              <a:rPr lang="ko-KR" altLang="en-US" dirty="0" smtClean="0"/>
              <a:t> 판별</a:t>
            </a:r>
            <a:r>
              <a:rPr lang="en-US" altLang="ko-KR" dirty="0"/>
              <a:t>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절대지능</a:t>
            </a:r>
            <a:r>
              <a:rPr lang="ko-KR" altLang="en-US" dirty="0" smtClean="0"/>
              <a:t> 검사는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동물의 지능검사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애완견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타월 속의 음식을 빠르게 찾는가 시간 측정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주인을 잘 알아보나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돌고래 지능 높다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새와 문어도 높은 지능을 보유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076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지능의 분류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레벨</a:t>
            </a:r>
            <a:r>
              <a:rPr lang="en-US" altLang="ko-KR" dirty="0" smtClean="0"/>
              <a:t>3 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AI)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65375"/>
              </p:ext>
            </p:extLst>
          </p:nvPr>
        </p:nvGraphicFramePr>
        <p:xfrm>
          <a:off x="914401" y="1690688"/>
          <a:ext cx="9744364" cy="5091684"/>
        </p:xfrm>
        <a:graphic>
          <a:graphicData uri="http://schemas.openxmlformats.org/drawingml/2006/table">
            <a:tbl>
              <a:tblPr/>
              <a:tblGrid>
                <a:gridCol w="932441">
                  <a:extLst>
                    <a:ext uri="{9D8B030D-6E8A-4147-A177-3AD203B41FA5}">
                      <a16:colId xmlns:a16="http://schemas.microsoft.com/office/drawing/2014/main" val="1115560757"/>
                    </a:ext>
                  </a:extLst>
                </a:gridCol>
                <a:gridCol w="1544694">
                  <a:extLst>
                    <a:ext uri="{9D8B030D-6E8A-4147-A177-3AD203B41FA5}">
                      <a16:colId xmlns:a16="http://schemas.microsoft.com/office/drawing/2014/main" val="251265487"/>
                    </a:ext>
                  </a:extLst>
                </a:gridCol>
                <a:gridCol w="1237849">
                  <a:extLst>
                    <a:ext uri="{9D8B030D-6E8A-4147-A177-3AD203B41FA5}">
                      <a16:colId xmlns:a16="http://schemas.microsoft.com/office/drawing/2014/main" val="3390773277"/>
                    </a:ext>
                  </a:extLst>
                </a:gridCol>
                <a:gridCol w="751538">
                  <a:extLst>
                    <a:ext uri="{9D8B030D-6E8A-4147-A177-3AD203B41FA5}">
                      <a16:colId xmlns:a16="http://schemas.microsoft.com/office/drawing/2014/main" val="770490503"/>
                    </a:ext>
                  </a:extLst>
                </a:gridCol>
                <a:gridCol w="1033363">
                  <a:extLst>
                    <a:ext uri="{9D8B030D-6E8A-4147-A177-3AD203B41FA5}">
                      <a16:colId xmlns:a16="http://schemas.microsoft.com/office/drawing/2014/main" val="2988786122"/>
                    </a:ext>
                  </a:extLst>
                </a:gridCol>
                <a:gridCol w="1601238">
                  <a:extLst>
                    <a:ext uri="{9D8B030D-6E8A-4147-A177-3AD203B41FA5}">
                      <a16:colId xmlns:a16="http://schemas.microsoft.com/office/drawing/2014/main" val="1065596745"/>
                    </a:ext>
                  </a:extLst>
                </a:gridCol>
                <a:gridCol w="2643241">
                  <a:extLst>
                    <a:ext uri="{9D8B030D-6E8A-4147-A177-3AD203B41FA5}">
                      <a16:colId xmlns:a16="http://schemas.microsoft.com/office/drawing/2014/main" val="2136402649"/>
                    </a:ext>
                  </a:extLst>
                </a:gridCol>
              </a:tblGrid>
              <a:tr h="9521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레벨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명칭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특징추출</a:t>
                      </a:r>
                      <a:endParaRPr lang="en-US" altLang="ko-KR" sz="2000" b="1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수동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학습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지식표현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722335"/>
                  </a:ext>
                </a:extLst>
              </a:tr>
              <a:tr h="8577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소프트지능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하드와이어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코딩속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일반 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676180"/>
                  </a:ext>
                </a:extLst>
              </a:tr>
              <a:tr h="3882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지능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코딩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+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내비게이션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DB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048723"/>
                  </a:ext>
                </a:extLst>
              </a:tr>
              <a:tr h="3882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약지능</a:t>
                      </a:r>
                      <a:endParaRPr lang="ko-KR" altLang="en-US" sz="2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모델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데이터마이닝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모델</a:t>
                      </a:r>
                      <a:endParaRPr lang="ko-KR" altLang="en-US" sz="2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09309"/>
                  </a:ext>
                </a:extLst>
              </a:tr>
              <a:tr h="505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강지능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가중치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알파고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인간의 경험 필요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75879"/>
                  </a:ext>
                </a:extLst>
              </a:tr>
              <a:tr h="995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초지능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2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가중치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알파제로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인간의 경험 </a:t>
                      </a:r>
                      <a:r>
                        <a:rPr lang="ko-KR" altLang="en-US" sz="2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필요없다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6822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22663" y="30591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8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시스템의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1" y="1520392"/>
            <a:ext cx="8861743" cy="45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2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인간과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대결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체스</a:t>
            </a:r>
            <a:r>
              <a:rPr lang="en-US" altLang="ko-KR" dirty="0" smtClean="0"/>
              <a:t>, 1997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IBM Deep Blue vs </a:t>
            </a:r>
            <a:r>
              <a:rPr lang="ko-KR" altLang="en-US" dirty="0" err="1" smtClean="0"/>
              <a:t>카스파로프</a:t>
            </a:r>
            <a:endParaRPr lang="en-US" altLang="ko-KR" dirty="0" smtClean="0"/>
          </a:p>
          <a:p>
            <a:r>
              <a:rPr lang="ko-KR" altLang="en-US" dirty="0" err="1" smtClean="0"/>
              <a:t>제퍼디</a:t>
            </a:r>
            <a:r>
              <a:rPr lang="en-US" altLang="ko-KR" dirty="0" smtClean="0"/>
              <a:t>, 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IBM </a:t>
            </a:r>
            <a:r>
              <a:rPr lang="ko-KR" altLang="en-US" dirty="0" smtClean="0"/>
              <a:t>왓슨</a:t>
            </a:r>
            <a:endParaRPr lang="en-US" altLang="ko-KR" dirty="0" smtClean="0"/>
          </a:p>
          <a:p>
            <a:r>
              <a:rPr lang="ko-KR" altLang="en-US" dirty="0" smtClean="0"/>
              <a:t>바둑</a:t>
            </a:r>
            <a:r>
              <a:rPr lang="en-US" altLang="ko-KR" dirty="0" smtClean="0"/>
              <a:t>, 2016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알파고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이세돌</a:t>
            </a:r>
            <a:endParaRPr lang="en-US" altLang="ko-KR" dirty="0" smtClean="0"/>
          </a:p>
          <a:p>
            <a:r>
              <a:rPr lang="en-US" altLang="ko-KR" dirty="0" smtClean="0"/>
              <a:t>2016</a:t>
            </a:r>
            <a:r>
              <a:rPr lang="ko-KR" altLang="en-US" dirty="0" smtClean="0"/>
              <a:t>년 장학퀴즈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</a:t>
            </a:r>
            <a:r>
              <a:rPr lang="ko-KR" altLang="en-US" dirty="0" err="1" smtClean="0"/>
              <a:t>엑소브레인</a:t>
            </a:r>
            <a:r>
              <a:rPr lang="ko-KR" altLang="en-US" dirty="0" smtClean="0"/>
              <a:t> 압승</a:t>
            </a:r>
            <a:endParaRPr lang="en-US" altLang="ko-KR" dirty="0" smtClean="0"/>
          </a:p>
          <a:p>
            <a:r>
              <a:rPr lang="ko-KR" altLang="en-US" dirty="0" smtClean="0"/>
              <a:t>일본 대학입시 로봇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도로보</a:t>
            </a:r>
            <a:r>
              <a:rPr lang="en-US" altLang="ko-KR" dirty="0" smtClean="0"/>
              <a:t>‘</a:t>
            </a:r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525</a:t>
            </a:r>
            <a:r>
              <a:rPr lang="ko-KR" altLang="en-US" dirty="0" smtClean="0"/>
              <a:t>점 획득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총점 </a:t>
            </a:r>
            <a:r>
              <a:rPr lang="en-US" altLang="ko-KR" dirty="0" smtClean="0"/>
              <a:t>950), </a:t>
            </a:r>
            <a:r>
              <a:rPr lang="ko-KR" altLang="en-US" dirty="0" smtClean="0"/>
              <a:t>중위권 대학 진학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수학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세계사는 잘함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일본어 영어는 부족</a:t>
            </a:r>
            <a:endParaRPr lang="en-US" altLang="ko-KR" dirty="0" smtClean="0"/>
          </a:p>
          <a:p>
            <a:r>
              <a:rPr lang="en-US" altLang="ko-KR" dirty="0" smtClean="0"/>
              <a:t>SBS 2021 5</a:t>
            </a:r>
            <a:r>
              <a:rPr lang="ko-KR" altLang="en-US" dirty="0" smtClean="0"/>
              <a:t>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골프</a:t>
            </a:r>
            <a:r>
              <a:rPr lang="en-US" altLang="ko-KR" dirty="0" smtClean="0"/>
              <a:t>:  AI </a:t>
            </a:r>
            <a:r>
              <a:rPr lang="ko-KR" altLang="en-US" dirty="0" smtClean="0"/>
              <a:t>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범죄심리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무승부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작곡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가수모창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인간 승</a:t>
            </a:r>
            <a:endParaRPr lang="en-US" altLang="ko-KR" dirty="0" smtClean="0"/>
          </a:p>
          <a:p>
            <a:r>
              <a:rPr lang="ko-KR" altLang="en-US" dirty="0" smtClean="0"/>
              <a:t>미래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인간과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대결은 바둑 처럼 압도적으로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이길것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AI </a:t>
            </a:r>
            <a:r>
              <a:rPr lang="ko-KR" altLang="en-US" dirty="0" err="1" smtClean="0"/>
              <a:t>끼리의</a:t>
            </a:r>
            <a:r>
              <a:rPr lang="ko-KR" altLang="en-US" dirty="0" smtClean="0"/>
              <a:t> 국가간 대결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올림픽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 올림픽</a:t>
            </a:r>
            <a:r>
              <a:rPr lang="en-US" altLang="ko-KR" dirty="0"/>
              <a:t> </a:t>
            </a:r>
            <a:r>
              <a:rPr lang="ko-KR" altLang="en-US" dirty="0" smtClean="0"/>
              <a:t>전망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0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암기와 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16418" cy="4351338"/>
          </a:xfrm>
        </p:spPr>
        <p:txBody>
          <a:bodyPr/>
          <a:lstStyle/>
          <a:p>
            <a:r>
              <a:rPr lang="ko-KR" altLang="en-US" dirty="0" smtClean="0"/>
              <a:t>모든 것을 암기하는 것이 지능인가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기억력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지적능력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모든 조합을 기록하면 계산은 </a:t>
            </a:r>
            <a:r>
              <a:rPr lang="ko-KR" altLang="en-US" dirty="0" err="1" smtClean="0"/>
              <a:t>필요없다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저장과 연산의 상충관계</a:t>
            </a:r>
            <a:r>
              <a:rPr lang="en-US" altLang="ko-KR" dirty="0" smtClean="0"/>
              <a:t>(tradeoff)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7473915" y="-166255"/>
            <a:ext cx="29345624" cy="106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7814256" descr="EMB000004400b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45" y="290944"/>
            <a:ext cx="5372389" cy="639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48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것을 기억하는 </a:t>
            </a:r>
            <a:r>
              <a:rPr lang="en-US" altLang="ko-KR" dirty="0" smtClean="0"/>
              <a:t>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/>
          <a:lstStyle/>
          <a:p>
            <a:r>
              <a:rPr lang="ko-KR" altLang="en-US" dirty="0" smtClean="0"/>
              <a:t>언어 처리의 핵심은 기억</a:t>
            </a:r>
            <a:endParaRPr lang="en-US" altLang="ko-KR" dirty="0"/>
          </a:p>
          <a:p>
            <a:r>
              <a:rPr lang="ko-KR" altLang="en-US" dirty="0" smtClean="0"/>
              <a:t>다음에 들어갈 단어는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(  )</a:t>
            </a:r>
            <a:r>
              <a:rPr lang="ko-KR" altLang="en-US" dirty="0" smtClean="0"/>
              <a:t>가 멍멍하고 짖는다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  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(  )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짖는다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  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(  )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 (    )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433455" y="960238"/>
            <a:ext cx="22302098" cy="6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27814976" descr="EMB000004400b7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318" y="1362020"/>
            <a:ext cx="6861535" cy="50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8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1937</Words>
  <Application>Microsoft Office PowerPoint</Application>
  <PresentationFormat>와이드스크린</PresentationFormat>
  <Paragraphs>336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함초롬바탕</vt:lpstr>
      <vt:lpstr>Arial</vt:lpstr>
      <vt:lpstr>Wingdings</vt:lpstr>
      <vt:lpstr>Office 테마</vt:lpstr>
      <vt:lpstr>2장 지능과 지식 </vt:lpstr>
      <vt:lpstr>지능이란?</vt:lpstr>
      <vt:lpstr>튜링 테스트의 보완</vt:lpstr>
      <vt:lpstr>뢰브너 상, 챗봇에게 시상</vt:lpstr>
      <vt:lpstr>지능의 분류 (레벨3 부터 AI)</vt:lpstr>
      <vt:lpstr>AI 시스템의 구성요소</vt:lpstr>
      <vt:lpstr>인간과 AI의 대결</vt:lpstr>
      <vt:lpstr>암기와 지능</vt:lpstr>
      <vt:lpstr>모든 것을 기억하는 AI</vt:lpstr>
      <vt:lpstr>기억할 필요없는 인간</vt:lpstr>
      <vt:lpstr>생각의 종말</vt:lpstr>
      <vt:lpstr>지식(知識) Knowledge</vt:lpstr>
      <vt:lpstr>지식(Knowledge)</vt:lpstr>
      <vt:lpstr>지식(Knowledge)</vt:lpstr>
      <vt:lpstr>지식의 유효기간?</vt:lpstr>
      <vt:lpstr>지식의 표현(Representation)</vt:lpstr>
      <vt:lpstr>의사결정 트리</vt:lpstr>
      <vt:lpstr>규칙 (Rule)</vt:lpstr>
      <vt:lpstr>온톨로지(ontology)</vt:lpstr>
      <vt:lpstr>프레임(frame) 표현</vt:lpstr>
      <vt:lpstr>지식의 벡터 표현</vt:lpstr>
      <vt:lpstr>문서와 PDF 형식</vt:lpstr>
      <vt:lpstr>음악(Music)</vt:lpstr>
      <vt:lpstr>무용과 무술: 그림, 만화</vt:lpstr>
      <vt:lpstr>지도</vt:lpstr>
      <vt:lpstr>원본은 X</vt:lpstr>
      <vt:lpstr>지도의 활용</vt:lpstr>
      <vt:lpstr>천문지도</vt:lpstr>
      <vt:lpstr>지식경영시스템의 지식표현 형식</vt:lpstr>
      <vt:lpstr>지식의 표현</vt:lpstr>
      <vt:lpstr>지식의 전파</vt:lpstr>
      <vt:lpstr>영지식(Zero Knowledge) 증명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12장 문제해결 V:  AI, 지식, 학습</dc:title>
  <dc:creator>Owner</dc:creator>
  <cp:lastModifiedBy>Owner</cp:lastModifiedBy>
  <cp:revision>30</cp:revision>
  <dcterms:created xsi:type="dcterms:W3CDTF">2021-05-20T01:55:36Z</dcterms:created>
  <dcterms:modified xsi:type="dcterms:W3CDTF">2023-02-17T01:59:36Z</dcterms:modified>
</cp:coreProperties>
</file>